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312" r:id="rId5"/>
    <p:sldId id="313" r:id="rId6"/>
    <p:sldId id="347" r:id="rId7"/>
    <p:sldId id="348" r:id="rId8"/>
    <p:sldId id="349" r:id="rId9"/>
    <p:sldId id="350" r:id="rId10"/>
    <p:sldId id="317" r:id="rId11"/>
    <p:sldId id="319" r:id="rId12"/>
    <p:sldId id="269" r:id="rId13"/>
    <p:sldId id="321" r:id="rId14"/>
    <p:sldId id="260" r:id="rId15"/>
    <p:sldId id="262" r:id="rId16"/>
    <p:sldId id="271" r:id="rId17"/>
    <p:sldId id="270" r:id="rId18"/>
    <p:sldId id="282" r:id="rId19"/>
    <p:sldId id="352" r:id="rId20"/>
    <p:sldId id="283" r:id="rId21"/>
    <p:sldId id="284" r:id="rId22"/>
    <p:sldId id="285" r:id="rId23"/>
    <p:sldId id="295" r:id="rId24"/>
    <p:sldId id="263" r:id="rId25"/>
    <p:sldId id="302" r:id="rId26"/>
    <p:sldId id="264" r:id="rId27"/>
    <p:sldId id="265" r:id="rId28"/>
    <p:sldId id="267" r:id="rId29"/>
    <p:sldId id="268" r:id="rId30"/>
    <p:sldId id="273" r:id="rId31"/>
  </p:sldIdLst>
  <p:sldSz cx="13004800" cy="9753600"/>
  <p:notesSz cx="6858000" cy="9144000"/>
  <p:custDataLst>
    <p:tags r:id="rId35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09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ko-KR" altLang="zh-CN"/>
              <a:t>크</a:t>
            </a:r>
            <a:r>
              <a:rPr lang="en-US" altLang="ko-KR"/>
              <a:t> </a:t>
            </a:r>
            <a:r>
              <a:rPr lang="ko-KR" altLang="en-US"/>
              <a:t>ㄴ옹ㄹ놈</a:t>
            </a:r>
            <a:r>
              <a:rPr lang="ko-KR" altLang="en-US"/>
              <a:t>ㅐ뢔</a:t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ko-KR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ko-KR" altLang="zh-CN"/>
              <a:t>ㅗㅁㄴ로해ㅑㅂ도헤ㅗㅠㅔㅈ</a:t>
            </a:r>
            <a:r>
              <a:rPr lang="ko-KR" altLang="zh-CN"/>
              <a:t>규ㅗ</a:t>
            </a:r>
            <a:endParaRPr lang="ko-KR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ko-KR" altLang="zh-CN"/>
              <a:t>ㅗㅁㄴ로해ㅑㅂ도헤ㅗㅠㅔㅈ</a:t>
            </a:r>
            <a:r>
              <a:rPr lang="ko-KR" altLang="zh-CN"/>
              <a:t>규ㅗ</a:t>
            </a:r>
            <a:endParaRPr lang="ko-KR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ko-KR" altLang="zh-CN"/>
              <a:t>ㅗㅁㄴ로해ㅑㅂ도헤ㅗㅠㅔㅈ</a:t>
            </a:r>
            <a:r>
              <a:rPr lang="ko-KR" altLang="zh-CN"/>
              <a:t>규ㅗ</a:t>
            </a:r>
            <a:endParaRPr lang="ko-KR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ko-KR" altLang="zh-CN"/>
              <a:t>ㅗㅁㄴ로해ㅑㅂ도헤ㅗㅠㅔㅈ</a:t>
            </a:r>
            <a:r>
              <a:rPr lang="ko-KR" altLang="zh-CN"/>
              <a:t>규ㅗ</a:t>
            </a:r>
            <a:endParaRPr lang="ko-KR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ko-KR" altLang="zh-CN"/>
              <a:t>ㅗㅁㄴ로해ㅑㅂ도헤ㅗㅠㅔㅈ</a:t>
            </a:r>
            <a:r>
              <a:rPr lang="ko-KR" altLang="zh-CN"/>
              <a:t>규ㅗ</a:t>
            </a:r>
            <a:endParaRPr lang="ko-KR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123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 panose="02000503000000020004"/>
                <a:ea typeface="Helvetica Neue Thin" panose="02000503000000020004"/>
                <a:cs typeface="Helvetica Neue Thin" panose="02000503000000020004"/>
                <a:sym typeface="Helvetica Neue Thin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sz="quarter" idx="1" hasCustomPrompt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  <a:lvl2pPr marL="777875" indent="-333375" algn="ctr">
              <a:spcBef>
                <a:spcPts val="0"/>
              </a:spcBef>
              <a:defRPr sz="2400" i="1"/>
            </a:lvl2pPr>
            <a:lvl3pPr marL="1222375" indent="-333375" algn="ctr">
              <a:spcBef>
                <a:spcPts val="0"/>
              </a:spcBef>
              <a:defRPr sz="2400" i="1"/>
            </a:lvl3pPr>
            <a:lvl4pPr marL="1666875" indent="-333375" algn="ctr">
              <a:spcBef>
                <a:spcPts val="0"/>
              </a:spcBef>
              <a:defRPr sz="2400" i="1"/>
            </a:lvl4pPr>
            <a:lvl5pPr marL="2111375" indent="-333375" algn="ctr">
              <a:spcBef>
                <a:spcPts val="0"/>
              </a:spcBef>
              <a:defRPr sz="24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在此键入引文。”"/>
          <p:cNvSpPr txBox="1"/>
          <p:nvPr>
            <p:ph type="body" sz="quarter" idx="13"/>
          </p:nvPr>
        </p:nvSpPr>
        <p:spPr>
          <a:xfrm>
            <a:off x="1270000" y="4216399"/>
            <a:ext cx="10464800" cy="71120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2088" y="289098"/>
            <a:ext cx="9753604" cy="65057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2263775" y="613832"/>
            <a:ext cx="12401550" cy="8267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/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 hasCustomPrompt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idx="13"/>
          </p:nvPr>
        </p:nvSpPr>
        <p:spPr>
          <a:xfrm>
            <a:off x="4086225" y="2586565"/>
            <a:ext cx="9429750" cy="62865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502400" y="889000"/>
            <a:ext cx="5867400" cy="39116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13.png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18.png"/><Relationship Id="rId5" Type="http://schemas.openxmlformats.org/officeDocument/2006/relationships/tags" Target="../tags/tag49.xml"/><Relationship Id="rId4" Type="http://schemas.openxmlformats.org/officeDocument/2006/relationships/image" Target="../media/image17.png"/><Relationship Id="rId3" Type="http://schemas.openxmlformats.org/officeDocument/2006/relationships/tags" Target="../tags/tag48.xml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image" Target="../media/image19.png"/><Relationship Id="rId1" Type="http://schemas.openxmlformats.org/officeDocument/2006/relationships/tags" Target="../tags/tag5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tags" Target="../tags/tag61.xml"/><Relationship Id="rId6" Type="http://schemas.openxmlformats.org/officeDocument/2006/relationships/image" Target="../media/image21.png"/><Relationship Id="rId5" Type="http://schemas.openxmlformats.org/officeDocument/2006/relationships/tags" Target="../tags/tag60.xml"/><Relationship Id="rId4" Type="http://schemas.openxmlformats.org/officeDocument/2006/relationships/image" Target="../media/image20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25.png"/><Relationship Id="rId7" Type="http://schemas.openxmlformats.org/officeDocument/2006/relationships/tags" Target="../tags/tag66.xml"/><Relationship Id="rId6" Type="http://schemas.openxmlformats.org/officeDocument/2006/relationships/image" Target="../media/image24.png"/><Relationship Id="rId5" Type="http://schemas.openxmlformats.org/officeDocument/2006/relationships/tags" Target="../tags/tag65.xml"/><Relationship Id="rId4" Type="http://schemas.openxmlformats.org/officeDocument/2006/relationships/image" Target="../media/image23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image" Target="../media/image28.png"/><Relationship Id="rId13" Type="http://schemas.openxmlformats.org/officeDocument/2006/relationships/tags" Target="../tags/tag69.xml"/><Relationship Id="rId12" Type="http://schemas.openxmlformats.org/officeDocument/2006/relationships/image" Target="../media/image27.png"/><Relationship Id="rId11" Type="http://schemas.openxmlformats.org/officeDocument/2006/relationships/tags" Target="../tags/tag68.xml"/><Relationship Id="rId10" Type="http://schemas.openxmlformats.org/officeDocument/2006/relationships/image" Target="../media/image26.png"/><Relationship Id="rId1" Type="http://schemas.openxmlformats.org/officeDocument/2006/relationships/tags" Target="../tags/tag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30.png"/><Relationship Id="rId1" Type="http://schemas.openxmlformats.org/officeDocument/2006/relationships/tags" Target="../tags/tag9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tags" Target="../tags/tag12.xml"/><Relationship Id="rId4" Type="http://schemas.openxmlformats.org/officeDocument/2006/relationships/image" Target="../media/image1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16.xml"/><Relationship Id="rId4" Type="http://schemas.openxmlformats.org/officeDocument/2006/relationships/image" Target="../media/image3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6" Type="http://schemas.openxmlformats.org/officeDocument/2006/relationships/image" Target="../media/image7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9.xml"/><Relationship Id="rId7" Type="http://schemas.openxmlformats.org/officeDocument/2006/relationships/image" Target="../media/image9.png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8.png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5.xml"/><Relationship Id="rId7" Type="http://schemas.openxmlformats.org/officeDocument/2006/relationships/image" Target="../media/image11.png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10.png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–computer science graduation project"/>
          <p:cNvSpPr txBox="1"/>
          <p:nvPr>
            <p:ph type="body" sz="quarter" idx="1"/>
          </p:nvPr>
        </p:nvSpPr>
        <p:spPr>
          <a:xfrm>
            <a:off x="-635" y="8188960"/>
            <a:ext cx="12981305" cy="461645"/>
          </a:xfrm>
          <a:prstGeom prst="rect">
            <a:avLst/>
          </a:prstGeom>
        </p:spPr>
        <p:txBody>
          <a:bodyPr/>
          <a:lstStyle>
            <a:lvl1pPr defTabSz="566420">
              <a:defRPr sz="2330"/>
            </a:lvl1pPr>
          </a:lstStyle>
          <a:p>
            <a:r>
              <a:t>–computer science graduation project</a:t>
            </a:r>
          </a:p>
        </p:txBody>
      </p:sp>
      <p:sp>
        <p:nvSpPr>
          <p:cNvPr id="120" name="“Exchange self-sovereign cryptocurrency reserve and control over reserve”"/>
          <p:cNvSpPr txBox="1"/>
          <p:nvPr>
            <p:ph type="body" idx="13"/>
          </p:nvPr>
        </p:nvSpPr>
        <p:spPr>
          <a:xfrm>
            <a:off x="-6985" y="2860675"/>
            <a:ext cx="13004800" cy="1147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sz="4000" b="1"/>
              <a:t>Exchange self-sovereign cryptocurrency reserve and control over reserve</a:t>
            </a:r>
            <a:endParaRPr sz="4000" b="1"/>
          </a:p>
        </p:txBody>
      </p:sp>
      <p:sp>
        <p:nvSpPr>
          <p:cNvPr id="2" name="文本框 1"/>
          <p:cNvSpPr txBox="1"/>
          <p:nvPr/>
        </p:nvSpPr>
        <p:spPr>
          <a:xfrm>
            <a:off x="0" y="6532880"/>
            <a:ext cx="379603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리란</a:t>
            </a: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:201824635</a:t>
            </a:r>
            <a:endParaRPr kumimoji="0" lang="en-US" altLang="ko-K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053840" y="6532880"/>
            <a:ext cx="46443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ym typeface="Helvetica Neue Medium" panose="02000503000000020004"/>
              </a:rPr>
              <a:t>조우링샤오</a:t>
            </a: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:201924628</a:t>
            </a:r>
            <a:endParaRPr kumimoji="0" lang="en-US" altLang="ko-K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273415" y="6532880"/>
            <a:ext cx="47434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ym typeface="Helvetica Neue Medium" panose="02000503000000020004"/>
              </a:rPr>
              <a:t>        </a:t>
            </a:r>
            <a:r>
              <a:rPr>
                <a:sym typeface="Helvetica Neue Medium" panose="02000503000000020004"/>
              </a:rPr>
              <a:t>저우가오펑</a:t>
            </a: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:201924621</a:t>
            </a:r>
            <a:endParaRPr kumimoji="0" lang="en-US" altLang="ko-K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2085" y="7685405"/>
            <a:ext cx="47923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ko-KR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지도교수</a:t>
            </a: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</a:t>
            </a:r>
            <a:r>
              <a:rPr>
                <a:sym typeface="Helvetica Neue Medium" panose="02000503000000020004"/>
              </a:rPr>
              <a:t>권동현</a:t>
            </a:r>
            <a:endParaRPr kumimoji="0" lang="en-US" altLang="ko-K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8693150"/>
            <a:ext cx="1299781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2023.06.19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roof"/>
          <p:cNvSpPr txBox="1"/>
          <p:nvPr>
            <p:ph type="ctrTitle"/>
          </p:nvPr>
        </p:nvSpPr>
        <p:spPr>
          <a:xfrm>
            <a:off x="957580" y="1009650"/>
            <a:ext cx="10464800" cy="894080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3200"/>
              <a:t>proof</a:t>
            </a:r>
            <a:endParaRPr sz="3200"/>
          </a:p>
        </p:txBody>
      </p:sp>
      <p:sp>
        <p:nvSpPr>
          <p:cNvPr id="175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176" name="截屏2023-05-29 下午5.22.28.png" descr="截屏2023-05-29 下午5.22.2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8" y="2068952"/>
            <a:ext cx="13004801" cy="45710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占位符 3"/>
          <p:cNvSpPr/>
          <p:nvPr>
            <p:custDataLst>
              <p:tags r:id="rId2"/>
            </p:custDataLst>
          </p:nvPr>
        </p:nvSpPr>
        <p:spPr>
          <a:xfrm>
            <a:off x="1173480" y="8045450"/>
            <a:ext cx="10464800" cy="11303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normAutofit lnSpcReduction="2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r>
              <a:rPr lang="zh-CN" altLang="en-US"/>
              <a:t>exchange proof of resources</a:t>
            </a:r>
            <a:endParaRPr lang="zh-CN" altLang="en-US"/>
          </a:p>
          <a:p>
            <a:r>
              <a:rPr lang="ko-KR" altLang="en-US"/>
              <a:t>거래소</a:t>
            </a:r>
            <a:r>
              <a:rPr lang="en-US" altLang="ko-KR"/>
              <a:t> </a:t>
            </a:r>
            <a:r>
              <a:rPr lang="ko-KR" altLang="en-US"/>
              <a:t>자산인증서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124" name="造成交易所暴雷的两种情况"/>
          <p:cNvSpPr txBox="1"/>
          <p:nvPr>
            <p:custDataLst>
              <p:tags r:id="rId3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占位符 4"/>
          <p:cNvPicPr>
            <a:picLocks noChangeAspect="1"/>
          </p:cNvPicPr>
          <p:nvPr>
            <p:ph type="pic" idx="1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125" y="1924685"/>
            <a:ext cx="12188825" cy="6602730"/>
          </a:xfrm>
          <a:prstGeom prst="rect">
            <a:avLst/>
          </a:prstGeom>
        </p:spPr>
      </p:pic>
      <p:sp>
        <p:nvSpPr>
          <p:cNvPr id="6" name="文本占位符 3"/>
          <p:cNvSpPr/>
          <p:nvPr>
            <p:custDataLst>
              <p:tags r:id="rId3"/>
            </p:custDataLst>
          </p:nvPr>
        </p:nvSpPr>
        <p:spPr>
          <a:xfrm>
            <a:off x="1029970" y="8693785"/>
            <a:ext cx="10464800" cy="11303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normAutofit lnSpcReduction="2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r>
              <a:rPr lang="zh-CN" altLang="en-US"/>
              <a:t>user asset verification</a:t>
            </a:r>
            <a:endParaRPr lang="zh-CN" altLang="en-US"/>
          </a:p>
          <a:p>
            <a:r>
              <a:rPr lang="ko-KR" altLang="zh-CN"/>
              <a:t>고객</a:t>
            </a:r>
            <a:r>
              <a:rPr lang="en-US" altLang="ko-KR"/>
              <a:t> </a:t>
            </a:r>
            <a:r>
              <a:rPr lang="ko-KR" altLang="en-US"/>
              <a:t>자산인증서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124" name="造成交易所暴雷的两种情况"/>
          <p:cNvSpPr txBox="1"/>
          <p:nvPr>
            <p:custDataLst>
              <p:tags r:id="rId4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3560">
              <a:defRPr sz="7440"/>
            </a:pPr>
          </a:p>
        </p:txBody>
      </p:sp>
      <p:pic>
        <p:nvPicPr>
          <p:cNvPr id="139" name="图片占位符 6" descr="图片占位符 6"/>
          <p:cNvPicPr>
            <a:picLocks noChangeAspect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669925" y="1412874"/>
            <a:ext cx="11404600" cy="6927217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2" name="造成交易所暴雷的两种情况"/>
          <p:cNvSpPr txBox="1"/>
          <p:nvPr>
            <p:custDataLst>
              <p:tags r:id="rId3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图片占位符 4" descr="图片占位符 4"/>
          <p:cNvPicPr>
            <a:picLocks noChangeAspect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669925" y="1708785"/>
            <a:ext cx="11117580" cy="6906895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3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>
          <a:xfrm>
            <a:off x="0" y="6172835"/>
            <a:ext cx="3611245" cy="1206500"/>
          </a:xfrm>
        </p:spPr>
        <p:txBody>
          <a:bodyPr>
            <a:normAutofit fontScale="90000"/>
          </a:bodyPr>
          <a:p>
            <a:r>
              <a:rPr lang="en-US" altLang="zh-CN" sz="2000"/>
              <a:t>If this function is a hash algorithm, then any file can be input to get the corresponding hash value.</a:t>
            </a:r>
            <a:endParaRPr lang="en-US" altLang="zh-CN" sz="2000"/>
          </a:p>
        </p:txBody>
      </p:sp>
      <p:sp>
        <p:nvSpPr>
          <p:cNvPr id="4" name="文本占位符 3"/>
          <p:cNvSpPr/>
          <p:nvPr>
            <p:ph type="body" sz="quarter" idx="1"/>
          </p:nvPr>
        </p:nvSpPr>
        <p:spPr>
          <a:xfrm>
            <a:off x="4307840" y="4785360"/>
            <a:ext cx="8694420" cy="1289050"/>
          </a:xfrm>
        </p:spPr>
        <p:txBody>
          <a:bodyPr>
            <a:normAutofit lnSpcReduction="10000"/>
          </a:bodyPr>
          <a:p>
            <a:r>
              <a:rPr lang="en-US" altLang="zh-CN" sz="2000"/>
              <a:t>if (</a:t>
            </a:r>
            <a:r>
              <a:rPr lang="ko-KR" altLang="en-US" sz="2000"/>
              <a:t>계산하는</a:t>
            </a:r>
            <a:r>
              <a:rPr lang="en-US" altLang="ko-KR" sz="2000"/>
              <a:t> </a:t>
            </a:r>
            <a:r>
              <a:rPr lang="ko-KR" altLang="en-US" sz="2000"/>
              <a:t>해시값</a:t>
            </a:r>
            <a:r>
              <a:rPr lang="en-US" altLang="ko-KR" sz="2000"/>
              <a:t> = </a:t>
            </a:r>
            <a:r>
              <a:rPr lang="ko-KR" altLang="en-US" sz="2000"/>
              <a:t>공개하는</a:t>
            </a:r>
            <a:r>
              <a:rPr lang="en-US" altLang="ko-KR" sz="2000"/>
              <a:t> </a:t>
            </a:r>
            <a:r>
              <a:rPr lang="ko-KR" altLang="en-US" sz="2000"/>
              <a:t>해시값</a:t>
            </a:r>
            <a:r>
              <a:rPr lang="en-US" altLang="ko-KR" sz="2000"/>
              <a:t>) =(</a:t>
            </a:r>
            <a:r>
              <a:rPr lang="ko-KR" altLang="ko-KR" sz="2000"/>
              <a:t>입력</a:t>
            </a:r>
            <a:r>
              <a:rPr lang="en-US" altLang="ko-KR" sz="2000"/>
              <a:t> </a:t>
            </a:r>
            <a:r>
              <a:rPr lang="ko-KR" altLang="en-US" sz="2000"/>
              <a:t>파일</a:t>
            </a:r>
            <a:r>
              <a:rPr lang="en-US" altLang="ko-KR" sz="2000"/>
              <a:t> = </a:t>
            </a:r>
            <a:r>
              <a:rPr lang="ko-KR" altLang="en-US" sz="2000"/>
              <a:t>찾고</a:t>
            </a:r>
            <a:r>
              <a:rPr lang="en-US" altLang="ko-KR" sz="2000"/>
              <a:t> </a:t>
            </a:r>
            <a:r>
              <a:rPr lang="ko-KR" altLang="en-US" sz="2000"/>
              <a:t>있는</a:t>
            </a:r>
            <a:r>
              <a:rPr lang="en-US" altLang="ko-KR" sz="2000"/>
              <a:t> </a:t>
            </a:r>
            <a:r>
              <a:rPr lang="ko-KR" altLang="en-US" sz="2000"/>
              <a:t>파일</a:t>
            </a:r>
            <a:r>
              <a:rPr lang="en-US" altLang="ko-KR" sz="2000"/>
              <a:t>)</a:t>
            </a:r>
            <a:endParaRPr lang="en-US" altLang="ko-KR" sz="2000"/>
          </a:p>
          <a:p>
            <a:r>
              <a:rPr lang="en-US" altLang="ko-KR" sz="2000"/>
              <a:t>(prove</a:t>
            </a:r>
            <a:r>
              <a:rPr lang="ko-KR" altLang="en-US" sz="2000"/>
              <a:t>만</a:t>
            </a:r>
            <a:r>
              <a:rPr lang="en-US" altLang="ko-KR" sz="2000"/>
              <a:t> </a:t>
            </a:r>
            <a:r>
              <a:rPr lang="ko-KR" altLang="en-US" sz="2000"/>
              <a:t>제공하면</a:t>
            </a:r>
            <a:r>
              <a:rPr lang="en-US" altLang="ko-KR" sz="2000"/>
              <a:t> </a:t>
            </a:r>
            <a:r>
              <a:rPr lang="ko-KR" altLang="en-US" sz="2000"/>
              <a:t>된다</a:t>
            </a:r>
            <a:r>
              <a:rPr lang="en-US" altLang="ko-KR" sz="2000"/>
              <a:t>)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검사할</a:t>
            </a:r>
            <a:r>
              <a:rPr lang="en-US" altLang="ko-KR" sz="2000"/>
              <a:t> </a:t>
            </a:r>
            <a:r>
              <a:rPr lang="ko-KR" altLang="en-US" sz="2000"/>
              <a:t>때</a:t>
            </a:r>
            <a:r>
              <a:rPr lang="en-US" altLang="ko-KR" sz="2000"/>
              <a:t>  hash value &amp;  proof ---&gt; verify =====&gt;TRUE</a:t>
            </a:r>
            <a:endParaRPr lang="ko-KR" altLang="en-US" sz="2000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436620"/>
            <a:ext cx="3942080" cy="2637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66185" y="877570"/>
            <a:ext cx="9235440" cy="3613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07175" y="6440170"/>
            <a:ext cx="6397625" cy="25901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98845" y="9124633"/>
            <a:ext cx="697166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ko-KR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알</a:t>
            </a: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수</a:t>
            </a: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없는</a:t>
            </a: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input  prove</a:t>
            </a:r>
            <a:r>
              <a: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을</a:t>
            </a: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kumimoji="0" lang="ko-KR" altLang="en-US" sz="20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통해</a:t>
            </a: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---&gt; public output </a:t>
            </a:r>
            <a:r>
              <a: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생성</a:t>
            </a: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endParaRPr kumimoji="0" lang="en-US" altLang="ko-KR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流程图: 可选过程 1"/>
          <p:cNvSpPr/>
          <p:nvPr/>
        </p:nvSpPr>
        <p:spPr>
          <a:xfrm>
            <a:off x="5854065" y="3282950"/>
            <a:ext cx="647700" cy="54038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prove</a:t>
            </a: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9" name="流程图: 可选过程 8"/>
          <p:cNvSpPr/>
          <p:nvPr>
            <p:custDataLst>
              <p:tags r:id="rId7"/>
            </p:custDataLst>
          </p:nvPr>
        </p:nvSpPr>
        <p:spPr>
          <a:xfrm>
            <a:off x="8734425" y="7468870"/>
            <a:ext cx="1141095" cy="67183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prove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9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635" y="824230"/>
            <a:ext cx="12974955" cy="1086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ZK_SNARKs(zero-knowledge succint non-interactive arguments of knowledge)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80025" y="3796665"/>
            <a:ext cx="7462520" cy="35102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zk</a:t>
            </a: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_</a:t>
            </a:r>
            <a:r>
              <a:rPr kumimoji="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SNARK consists of four parts</a:t>
            </a:r>
            <a:endParaRPr kumimoji="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  1: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다항식 문제의 변환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（quadratic equation of polynomials）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2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：무작위 샘플링에 의한 간결함（Succinctness by random sampling）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    3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：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동형 인코딩/암호화</a:t>
            </a: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（Homomorphic encoding / encryption）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245" y="1550670"/>
            <a:ext cx="11883390" cy="1038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Zero-knowledge proofs allow one individual to prove to another that a statement is true, without disclosing any information beyond the validity of the statement. 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9880" y="3220085"/>
            <a:ext cx="5010785" cy="5981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7490" y="2529205"/>
            <a:ext cx="4639945" cy="650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Helvetica Neue Medium" panose="02000503000000020004"/>
              </a:rPr>
              <a:t>Logical framework of zk</a:t>
            </a:r>
            <a:r>
              <a:rPr lang="en-US" altLang="zh-CN">
                <a:sym typeface="Helvetica Neue Medium" panose="02000503000000020004"/>
              </a:rPr>
              <a:t>_</a:t>
            </a:r>
            <a:r>
              <a:rPr lang="zh-CN" altLang="en-US">
                <a:sym typeface="Helvetica Neue Medium" panose="02000503000000020004"/>
              </a:rPr>
              <a:t>SNARK</a:t>
            </a:r>
            <a:endParaRPr lang="zh-CN" altLang="en-US">
              <a:sym typeface="Helvetica Neue Medium" panose="020005030000000200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94205" y="3281045"/>
            <a:ext cx="1428115" cy="131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To verify the issue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3660" y="4857433"/>
            <a:ext cx="1584325" cy="470535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Reduction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57985" y="5524500"/>
            <a:ext cx="1800225" cy="13449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QSP issue (NP)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05505" y="6883400"/>
            <a:ext cx="1872615" cy="3784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Solve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09695" y="7815580"/>
            <a:ext cx="1462405" cy="9658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Prover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4005" y="7710170"/>
            <a:ext cx="1424940" cy="1078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Verifier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14" name="直接箭头连接符 13"/>
          <p:cNvCxnSpPr/>
          <p:nvPr>
            <p:custDataLst>
              <p:tags r:id="rId3"/>
            </p:custDataLst>
          </p:nvPr>
        </p:nvCxnSpPr>
        <p:spPr>
          <a:xfrm>
            <a:off x="3117850" y="6893560"/>
            <a:ext cx="792480" cy="10801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4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5"/>
            </p:custDataLst>
          </p:nvPr>
        </p:nvSpPr>
        <p:spPr>
          <a:xfrm>
            <a:off x="0" y="1460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sp>
        <p:nvSpPr>
          <p:cNvPr id="18" name="文本框 17"/>
          <p:cNvSpPr txBox="1"/>
          <p:nvPr/>
        </p:nvSpPr>
        <p:spPr>
          <a:xfrm>
            <a:off x="5566410" y="7054850"/>
            <a:ext cx="3924935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>
                <a:sym typeface="Helvetica Neue Medium" panose="02000503000000020004"/>
              </a:rPr>
              <a:t>4:</a:t>
            </a:r>
            <a:r>
              <a:rPr lang="zh-CN" altLang="en-US" sz="1800">
                <a:sym typeface="Helvetica Neue Medium" panose="02000503000000020004"/>
              </a:rPr>
              <a:t>제로 지식</a:t>
            </a:r>
            <a:r>
              <a:rPr lang="en-US" altLang="zh-CN" sz="1800">
                <a:sym typeface="Helvetica Neue Medium" panose="02000503000000020004"/>
              </a:rPr>
              <a:t>(zero knowledge)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0" y="999490"/>
            <a:ext cx="13036550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>
                <a:sym typeface="Helvetica Neue Medium" panose="02000503000000020004"/>
              </a:rPr>
              <a:t>1:</a:t>
            </a:r>
            <a:r>
              <a:rPr lang="zh-CN" altLang="en-US" sz="3200">
                <a:sym typeface="Helvetica Neue Medium" panose="02000503000000020004"/>
              </a:rPr>
              <a:t>다항식 문제의 변환（quadratic equation of polynomials）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9875" y="9197340"/>
            <a:ext cx="1080135" cy="28829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2"/>
            </p:custDataLst>
          </p:nvPr>
        </p:nvSpPr>
        <p:spPr>
          <a:xfrm>
            <a:off x="6350" y="0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sp>
        <p:nvSpPr>
          <p:cNvPr id="10" name="文本框 9"/>
          <p:cNvSpPr txBox="1"/>
          <p:nvPr/>
        </p:nvSpPr>
        <p:spPr>
          <a:xfrm>
            <a:off x="21590" y="2198370"/>
            <a:ext cx="12993370" cy="47383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3.1 Fundamentals of finite group theory (elliptic curves)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By way of finite group encryption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:E(x):=g</a:t>
            </a:r>
            <a:r>
              <a:rPr kumimoji="0" lang="en-US" altLang="zh-CN" sz="2000" b="0" i="0" u="none" strike="noStrike" cap="none" spc="0" normalizeH="0" baseline="30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x 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(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When 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g</a:t>
            </a:r>
            <a:r>
              <a:rPr kumimoji="0" lang="en-US" altLang="zh-CN" sz="2000" b="0" i="0" u="none" strike="noStrike" cap="none" spc="0" normalizeH="0" baseline="30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x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is </a:t>
            </a:r>
            <a:r>
              <a:rPr kumimoji="0" lang="zh-CN" alt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known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, 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x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cannot be inferred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)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3.2 Select random number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The verifier randomly selects elements in a finite group, 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such as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s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3.3 E(f(s)) Calculation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</a:t>
            </a:r>
            <a:r>
              <a:rPr lang="zh-CN" altLang="en-US" sz="2000">
                <a:sym typeface="Helvetica Neue Medium" panose="02000503000000020004"/>
              </a:rPr>
              <a:t>E(f(s)) can be calculated from the data provided by the verifier without knowing S</a:t>
            </a:r>
            <a:endParaRPr lang="zh-CN" altLang="en-US" sz="2000"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000"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000"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Helvetica Neue Medium" panose="02000503000000020004"/>
              </a:rPr>
              <a:t>3.4 Alpha</a:t>
            </a:r>
            <a:r>
              <a:rPr lang="en-US" altLang="zh-CN">
                <a:sym typeface="Helvetica Neue Medium" panose="02000503000000020004"/>
              </a:rPr>
              <a:t>(α)</a:t>
            </a:r>
            <a:r>
              <a:rPr lang="zh-CN" altLang="en-US">
                <a:sym typeface="Helvetica Neue Medium" panose="02000503000000020004"/>
              </a:rPr>
              <a:t> pairs</a:t>
            </a:r>
            <a:r>
              <a:rPr lang="en-US" altLang="zh-CN">
                <a:sym typeface="Helvetica Neue Medium" panose="02000503000000020004"/>
              </a:rPr>
              <a:t>:Indicates that the </a:t>
            </a:r>
            <a:r>
              <a:rPr lang="en-US" altLang="zh-CN" u="sng">
                <a:sym typeface="Helvetica Neue Medium" panose="02000503000000020004"/>
              </a:rPr>
              <a:t>verifier</a:t>
            </a:r>
            <a:r>
              <a:rPr lang="en-US" altLang="zh-CN">
                <a:sym typeface="Helvetica Neue Medium" panose="02000503000000020004"/>
              </a:rPr>
              <a:t> can confirm that the certifier </a:t>
            </a:r>
            <a:r>
              <a:rPr lang="en-US" altLang="zh-CN" u="sng">
                <a:sym typeface="Helvetica Neue Medium" panose="02000503000000020004"/>
              </a:rPr>
              <a:t>calculates the result through a polynomial</a:t>
            </a:r>
            <a:endParaRPr lang="en-US" altLang="zh-CN"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Helvetica Neue Medium" panose="02000503000000020004"/>
              </a:rPr>
              <a:t>The prover needs to provide E(f(s)) and E(af(s))</a:t>
            </a:r>
            <a:r>
              <a:rPr lang="en-US" altLang="zh-CN">
                <a:sym typeface="Helvetica Neue Medium" panose="02000503000000020004"/>
              </a:rPr>
              <a:t>: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90900" y="3976370"/>
            <a:ext cx="1958975" cy="3905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38390" y="6389370"/>
            <a:ext cx="2463165" cy="3467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33750" y="7109460"/>
            <a:ext cx="3762375" cy="76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" name="造成交易所暴雷的两种情况"/>
          <p:cNvSpPr txBox="1"/>
          <p:nvPr>
            <p:custDataLst>
              <p:tags r:id="rId1"/>
            </p:custDataLst>
          </p:nvPr>
        </p:nvSpPr>
        <p:spPr>
          <a:xfrm>
            <a:off x="6350" y="0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cxnSp>
        <p:nvCxnSpPr>
          <p:cNvPr id="17" name="直接连接符 16"/>
          <p:cNvCxnSpPr/>
          <p:nvPr>
            <p:custDataLst>
              <p:tags r:id="rId2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6" name="文本框 5"/>
          <p:cNvSpPr txBox="1"/>
          <p:nvPr/>
        </p:nvSpPr>
        <p:spPr>
          <a:xfrm>
            <a:off x="-71120" y="916305"/>
            <a:ext cx="12938125" cy="43078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Helvetica Neue Medium" panose="02000503000000020004"/>
              </a:rPr>
              <a:t>3.5 </a:t>
            </a:r>
            <a:r>
              <a:rPr lang="en-US" altLang="zh-CN">
                <a:sym typeface="Helvetica Neue Medium" panose="02000503000000020004"/>
              </a:rPr>
              <a:t>pairing function e:</a:t>
            </a:r>
            <a:endParaRPr kumimoji="0" lang="en-US" altLang="zh-CN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Helvetica Neue Medium" panose="02000503000000020004"/>
              </a:rPr>
              <a:t>The verifier </a:t>
            </a:r>
            <a:r>
              <a:rPr lang="zh-CN" altLang="en-US" u="sng">
                <a:sym typeface="Helvetica Neue Medium" panose="02000503000000020004"/>
              </a:rPr>
              <a:t>verifies the </a:t>
            </a:r>
            <a:r>
              <a:rPr lang="en-US" altLang="zh-CN" u="sng">
                <a:sym typeface="Helvetica Neue Medium" panose="02000503000000020004"/>
              </a:rPr>
              <a:t>a pairing</a:t>
            </a:r>
            <a:r>
              <a:rPr lang="zh-CN" altLang="en-US">
                <a:sym typeface="Helvetica Neue Medium" panose="02000503000000020004"/>
              </a:rPr>
              <a:t> and </a:t>
            </a:r>
            <a:r>
              <a:rPr lang="zh-CN" altLang="en-US" u="sng">
                <a:sym typeface="Helvetica Neue Medium" panose="02000503000000020004"/>
              </a:rPr>
              <a:t>checks whether the following equation holds</a:t>
            </a:r>
            <a:r>
              <a:rPr lang="zh-CN" altLang="en-US">
                <a:sym typeface="Helvetica Neue Medium" panose="02000503000000020004"/>
              </a:rPr>
              <a:t>:</a:t>
            </a:r>
            <a:endParaRPr lang="zh-CN" altLang="en-US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Suppose A=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e(E(f(s))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, B=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E(af(s)):</a:t>
            </a:r>
            <a:endParaRPr kumimoji="0" lang="en-US" altLang="zh-CN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ym typeface="Helvetica Neue Medium" panose="02000503000000020004"/>
              </a:rPr>
              <a:t> </a:t>
            </a:r>
            <a:r>
              <a:rPr lang="zh-CN" altLang="en-US">
                <a:sym typeface="Helvetica Neue Medium" panose="02000503000000020004"/>
              </a:rPr>
              <a:t>3.6 Delta</a:t>
            </a:r>
            <a:r>
              <a:rPr lang="en-US" altLang="zh-CN">
                <a:sym typeface="Helvetica Neue Medium" panose="02000503000000020004"/>
              </a:rPr>
              <a:t>(δ)</a:t>
            </a:r>
            <a:r>
              <a:rPr lang="zh-CN" altLang="en-US">
                <a:sym typeface="Helvetica Neue Medium" panose="02000503000000020004"/>
              </a:rPr>
              <a:t> shift</a:t>
            </a:r>
            <a:r>
              <a:rPr lang="en-US" altLang="zh-CN">
                <a:sym typeface="Helvetica Neue Medium" panose="02000503000000020004"/>
              </a:rPr>
              <a:t>: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The </a:t>
            </a:r>
            <a:r>
              <a:rPr kumimoji="0" lang="zh-CN" altLang="en-US" sz="24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prover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uses </a:t>
            </a:r>
            <a:r>
              <a:rPr lang="en-US" altLang="zh-CN">
                <a:sym typeface="Helvetica Neue Medium" panose="02000503000000020004"/>
              </a:rPr>
              <a:t>δ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offset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&amp;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does not provide A and B, but provides A'and B' with a random A parameter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66185" y="1420495"/>
            <a:ext cx="2105025" cy="3905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88230" y="2140585"/>
            <a:ext cx="3228975" cy="372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69080" y="2933065"/>
            <a:ext cx="4867275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86050" y="4732655"/>
            <a:ext cx="6819900" cy="933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266065" y="5548948"/>
            <a:ext cx="1306131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Obviously, the verifier cannot derive 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E(f(s))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from A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’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, but the verifier can also verify whether the pairing function of </a:t>
            </a:r>
            <a:r>
              <a:rPr lang="en-US" altLang="zh-CN">
                <a:sym typeface="Helvetica Neue Medium" panose="02000503000000020004"/>
              </a:rPr>
              <a:t>αpairs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is established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30195" y="6389370"/>
            <a:ext cx="6143625" cy="9239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350" y="7787640"/>
            <a:ext cx="6408420" cy="1848485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5"/>
            </p:custDataLst>
          </p:nvPr>
        </p:nvSpPr>
        <p:spPr>
          <a:xfrm>
            <a:off x="2109470" y="8261350"/>
            <a:ext cx="847090" cy="79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Verifier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5710555" y="8315960"/>
            <a:ext cx="1123315" cy="7931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Prover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6910705" y="7498715"/>
            <a:ext cx="6144260" cy="2136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ver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: Put the QAO/QSP polynomial in the above problem on the elliptic curve discrete logarithm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Verifier: Perform binary operations on the generated elliptic curve discrete logarithm points to quickly verify the correctness of the vector s, but do not know the vector s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278120" y="9197340"/>
            <a:ext cx="935990" cy="28829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780" y="1544320"/>
            <a:ext cx="13002260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>
                <a:sym typeface="Helvetica Neue Medium" panose="02000503000000020004"/>
              </a:rPr>
              <a:t>2.</a:t>
            </a:r>
            <a:r>
              <a:rPr lang="zh-CN" altLang="en-US" sz="3200">
                <a:sym typeface="Helvetica Neue Medium" panose="02000503000000020004"/>
              </a:rPr>
              <a:t>무작위 샘플링에 의한 간결함</a:t>
            </a:r>
            <a:r>
              <a:rPr lang="zh-CN" altLang="en-US" sz="2800">
                <a:sym typeface="Helvetica Neue Medium" panose="02000503000000020004"/>
              </a:rPr>
              <a:t>（Succinctness by random sampling）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15" y="3014345"/>
            <a:ext cx="12999085" cy="3068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Randomly select the value s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for verification, and verify t(s)h(s) = w(s)v(s)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.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Compared with verifying that the polynomials are equal t(x)h(x) = w(x)v(x), 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the verification is randomly selected, which is simple and requires less verification data.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8" name="造成交易所暴雷的两种情况"/>
          <p:cNvSpPr txBox="1"/>
          <p:nvPr>
            <p:custDataLst>
              <p:tags r:id="rId2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-635" y="1359853"/>
            <a:ext cx="1302131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>
                <a:sym typeface="Helvetica Neue Medium" panose="02000503000000020004"/>
              </a:rPr>
              <a:t>3.</a:t>
            </a:r>
            <a:r>
              <a:rPr sz="3200">
                <a:sym typeface="Helvetica Neue Medium" panose="02000503000000020004"/>
              </a:rPr>
              <a:t>동형 인코딩/암호화</a:t>
            </a:r>
            <a:r>
              <a:rPr lang="zh-CN" sz="2800">
                <a:sym typeface="Helvetica Neue Medium" panose="02000503000000020004"/>
              </a:rPr>
              <a:t>（Homomorphic encoding / encryption）</a:t>
            </a:r>
            <a:endParaRPr lang="zh-CN" sz="28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(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anti-counterfeiting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)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245" y="2120265"/>
            <a:ext cx="12935585" cy="6376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Helvetica Neue Medium" panose="02000503000000020004"/>
              </a:rPr>
              <a:t>Homomorphic hiding means that the calculation of the </a:t>
            </a:r>
            <a:r>
              <a:rPr lang="zh-CN" altLang="en-US" sz="2000" u="sng">
                <a:sym typeface="Helvetica Neue Medium" panose="02000503000000020004"/>
              </a:rPr>
              <a:t>input</a:t>
            </a:r>
            <a:r>
              <a:rPr lang="zh-CN" altLang="en-US" sz="2000">
                <a:sym typeface="Helvetica Neue Medium" panose="02000503000000020004"/>
              </a:rPr>
              <a:t> and the calculation of the </a:t>
            </a:r>
            <a:r>
              <a:rPr lang="zh-CN" altLang="en-US" sz="2000" u="sng">
                <a:sym typeface="Helvetica Neue Medium" panose="02000503000000020004"/>
              </a:rPr>
              <a:t>output</a:t>
            </a:r>
            <a:r>
              <a:rPr lang="zh-CN" altLang="en-US" sz="2000">
                <a:sym typeface="Helvetica Neue Medium" panose="02000503000000020004"/>
              </a:rPr>
              <a:t> </a:t>
            </a:r>
            <a:r>
              <a:rPr lang="zh-CN" altLang="en-US" sz="2000" u="sng">
                <a:sym typeface="Helvetica Neue Medium" panose="02000503000000020004"/>
              </a:rPr>
              <a:t>remai</a:t>
            </a:r>
            <a:r>
              <a:rPr lang="zh-CN" altLang="en-US" sz="2000">
                <a:sym typeface="Helvetica Neue Medium" panose="02000503000000020004"/>
              </a:rPr>
              <a:t>n "homomorphic"</a:t>
            </a:r>
            <a:endParaRPr lang="zh-CN" altLang="en-US" sz="20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0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Helvetica Neue Medium" panose="02000503000000020004"/>
              </a:rPr>
              <a:t>Definition of homomorphic hiding: E(x) is a function of x that satisfies:</a:t>
            </a:r>
            <a:endParaRPr lang="zh-CN" altLang="en-US" sz="20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>
                <a:sym typeface="Helvetica Neue Medium" panose="02000503000000020004"/>
              </a:rPr>
              <a:t>(Example; additive homomorphism)</a:t>
            </a:r>
            <a:endParaRPr lang="zh-CN" altLang="en-US" sz="16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>
                <a:sym typeface="Helvetica Neue Medium" panose="02000503000000020004"/>
              </a:rPr>
              <a:t>     </a:t>
            </a:r>
            <a:r>
              <a:rPr lang="zh-CN" altLang="en-US" sz="2000">
                <a:sym typeface="Helvetica Neue Medium" panose="02000503000000020004"/>
              </a:rPr>
              <a:t>1.</a:t>
            </a:r>
            <a:r>
              <a:rPr sz="2000">
                <a:sym typeface="Helvetica Neue Medium" panose="02000503000000020004"/>
              </a:rPr>
              <a:t>It is difficult to deduce x from E(x)</a:t>
            </a:r>
            <a:endParaRPr sz="20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sz="20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Helvetica Neue Medium" panose="02000503000000020004"/>
              </a:rPr>
              <a:t> </a:t>
            </a:r>
            <a:r>
              <a:rPr lang="en-US" altLang="zh-CN" sz="2000">
                <a:sym typeface="Helvetica Neue Medium" panose="02000503000000020004"/>
              </a:rPr>
              <a:t>          </a:t>
            </a:r>
            <a:r>
              <a:rPr lang="zh-CN" altLang="en-US" sz="2000">
                <a:sym typeface="Helvetica Neue Medium" panose="02000503000000020004"/>
              </a:rPr>
              <a:t>2. </a:t>
            </a:r>
            <a:r>
              <a:rPr sz="2000">
                <a:sym typeface="Helvetica Neue Medium" panose="02000503000000020004"/>
              </a:rPr>
              <a:t>Different x will get different E(x) values</a:t>
            </a:r>
            <a:endParaRPr sz="20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sz="20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sym typeface="Helvetica Neue Medium" panose="02000503000000020004"/>
              </a:rPr>
              <a:t> </a:t>
            </a:r>
            <a:r>
              <a:rPr lang="en-US" altLang="zh-CN" sz="2000">
                <a:sym typeface="Helvetica Neue Medium" panose="02000503000000020004"/>
              </a:rPr>
              <a:t>                         </a:t>
            </a:r>
            <a:r>
              <a:rPr lang="zh-CN" altLang="en-US" sz="2000">
                <a:sym typeface="Helvetica Neue Medium" panose="02000503000000020004"/>
              </a:rPr>
              <a:t>3.</a:t>
            </a:r>
            <a:r>
              <a:rPr sz="2000">
                <a:sym typeface="Helvetica Neue Medium" panose="02000503000000020004"/>
              </a:rPr>
              <a:t>If E(x) and E(y) are known, then E(x+y) can be calculated.</a:t>
            </a:r>
            <a:endParaRPr sz="20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0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32545" y="11378883"/>
            <a:ext cx="2286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2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-22225" y="4372610"/>
            <a:ext cx="487172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ko-KR" altLang="en-US" sz="8000">
                <a:sym typeface="+mn-ea"/>
              </a:rPr>
              <a:t>목차</a:t>
            </a:r>
            <a:endParaRPr kumimoji="0" lang="ko-KR" altLang="en-US" sz="8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2889250" y="6348095"/>
            <a:ext cx="679640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>
                <a:sym typeface="Helvetica Neue Medium" panose="02000503000000020004"/>
              </a:rPr>
              <a:t>4.</a:t>
            </a:r>
            <a:r>
              <a:rPr lang="ko-KR" altLang="en-US" sz="4800">
                <a:sym typeface="Helvetica Neue Medium" panose="02000503000000020004"/>
              </a:rPr>
              <a:t>결론</a:t>
            </a:r>
            <a:endParaRPr kumimoji="0" lang="ko-KR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4476750" y="4456430"/>
            <a:ext cx="520890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3.</a:t>
            </a:r>
            <a:r>
              <a:rPr kumimoji="0" lang="ko-KR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kumimoji="0" lang="en-US" altLang="ko-KR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kumimoji="0" lang="ko-KR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kumimoji="0" lang="ko-KR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5062855" y="2603183"/>
            <a:ext cx="550862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2.</a:t>
            </a:r>
            <a:r>
              <a:rPr kumimoji="0" lang="ko-KR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구성원별</a:t>
            </a:r>
            <a:r>
              <a:rPr kumimoji="0" lang="en-US" altLang="ko-KR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kumimoji="0" lang="ko-KR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역할</a:t>
            </a:r>
            <a:endParaRPr kumimoji="0" lang="ko-KR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4123055" y="947420"/>
            <a:ext cx="475170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1.</a:t>
            </a:r>
            <a:r>
              <a:rPr kumimoji="0" lang="ko-KR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배경</a:t>
            </a:r>
            <a:endParaRPr kumimoji="0" lang="ko-KR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190240" y="1286828"/>
            <a:ext cx="6438265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>
                <a:sym typeface="Helvetica Neue Medium" panose="02000503000000020004"/>
              </a:rPr>
              <a:t>4.</a:t>
            </a:r>
            <a:r>
              <a:rPr lang="zh-CN" altLang="en-US" sz="3200">
                <a:sym typeface="Helvetica Neue Medium" panose="02000503000000020004"/>
              </a:rPr>
              <a:t>제로 지식</a:t>
            </a:r>
            <a:r>
              <a:rPr lang="en-US" altLang="zh-CN" sz="2800">
                <a:sym typeface="Helvetica Neue Medium" panose="02000503000000020004"/>
              </a:rPr>
              <a:t>(zero knowledge)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2853690"/>
            <a:ext cx="13005435" cy="3834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The </a:t>
            </a:r>
            <a:r>
              <a:rPr kumimoji="0" lang="zh-CN" altLang="en-US" sz="24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prover</a:t>
            </a:r>
            <a:r>
              <a:rPr kumimoji="0" lang="zh-CN" altLang="en-US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and the </a:t>
            </a:r>
            <a:r>
              <a:rPr kumimoji="0" lang="zh-CN" altLang="en-US" sz="24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verifier</a:t>
            </a:r>
            <a:r>
              <a:rPr kumimoji="0" lang="zh-CN" altLang="en-US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have no knowledge other than the "</a:t>
            </a:r>
            <a:r>
              <a:rPr kumimoji="0" lang="zh-CN" altLang="en-US" sz="2400" b="0" i="0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proof of the statement</a:t>
            </a:r>
            <a:r>
              <a:rPr kumimoji="0" lang="zh-CN" altLang="en-US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" knowledge. </a:t>
            </a:r>
            <a:endParaRPr kumimoji="0" lang="zh-CN" altLang="en-US" sz="2400" b="0" i="0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   </a:t>
            </a:r>
            <a:r>
              <a:rPr kumimoji="0" lang="zh-CN" altLang="en-US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They do not know any other information, </a:t>
            </a:r>
            <a:r>
              <a:rPr kumimoji="0" lang="en-US" altLang="zh-CN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(</a:t>
            </a:r>
            <a:r>
              <a:rPr kumimoji="0" lang="zh-CN" altLang="en-US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such as the </a:t>
            </a:r>
            <a:r>
              <a:rPr kumimoji="0" lang="zh-CN" altLang="en-US" sz="24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randomly chosen values</a:t>
            </a:r>
            <a:r>
              <a:rPr kumimoji="0" lang="zh-CN" altLang="en-US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or the </a:t>
            </a:r>
            <a:r>
              <a:rPr kumimoji="0" lang="zh-CN" altLang="en-US" sz="24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polynomial calculation results of the chosen values</a:t>
            </a:r>
            <a:r>
              <a:rPr kumimoji="0" lang="en-US" altLang="zh-CN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. etc.</a:t>
            </a:r>
            <a:r>
              <a:rPr kumimoji="0" lang="zh-CN" altLang="en-US" sz="2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）</a:t>
            </a:r>
            <a:endParaRPr kumimoji="0" lang="zh-CN" altLang="en-US" sz="2400" b="0" i="0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2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0800" y="2362200"/>
            <a:ext cx="5781675" cy="4699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50800" y="1060450"/>
            <a:ext cx="13039090" cy="8432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Logical framework of zero-knowledge proof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645150" y="1924685"/>
            <a:ext cx="6574155" cy="74390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zk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-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SNARK proof consists of the following steps: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1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Problem Transformation: A NP problem that needs to be proved </a:t>
            </a:r>
            <a:r>
              <a:rPr kumimoji="0" lang="zh-CN" altLang="en-US" sz="20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is transformed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into a selected NP problem (such as the QSP problem)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2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set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up：The process of setting parameters is also the </a:t>
            </a:r>
            <a:r>
              <a:rPr kumimoji="0" lang="zh-CN" altLang="en-US" sz="20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process of picking random numbers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and </a:t>
            </a:r>
            <a:r>
              <a:rPr kumimoji="0" lang="zh-CN" altLang="en-US" sz="20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providing CRS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3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The prover obtains the proof u and calculates the proof through CRS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4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.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The </a:t>
            </a:r>
            <a:r>
              <a:rPr kumimoji="0" lang="zh-CN" altLang="en-US" sz="20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verifier verifies the proof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and the </a:t>
            </a:r>
            <a:r>
              <a:rPr kumimoji="0" lang="zh-CN" altLang="en-US" sz="20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proof of the response</a:t>
            </a:r>
            <a:endParaRPr kumimoji="0" lang="zh-CN" altLang="en-US" sz="2000" b="0" i="0" u="sng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750060" y="2140585"/>
            <a:ext cx="1428115" cy="1315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To verify the issue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2614295" y="3652203"/>
            <a:ext cx="1584325" cy="470535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Reduction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750060" y="4171315"/>
            <a:ext cx="1543685" cy="1010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QSP issue (NP)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3533140" y="5092700"/>
            <a:ext cx="1872615" cy="3784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Solve u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126230" y="5956935"/>
            <a:ext cx="1462405" cy="9658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Prover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65735" y="5885180"/>
            <a:ext cx="1424940" cy="1078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Verifier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12" name="直接箭头连接符 11"/>
          <p:cNvCxnSpPr/>
          <p:nvPr>
            <p:custDataLst>
              <p:tags r:id="rId10"/>
            </p:custDataLst>
          </p:nvPr>
        </p:nvCxnSpPr>
        <p:spPr>
          <a:xfrm>
            <a:off x="3117850" y="5187950"/>
            <a:ext cx="1008380" cy="936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1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12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sp>
        <p:nvSpPr>
          <p:cNvPr id="13" name="文本框 12"/>
          <p:cNvSpPr txBox="1"/>
          <p:nvPr/>
        </p:nvSpPr>
        <p:spPr>
          <a:xfrm>
            <a:off x="21590" y="8172450"/>
            <a:ext cx="12764770" cy="11912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NP :Nondeterministic Polynomial time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QSP:Quadratic Arithmetic Programs  (Verify calculation results)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CRS:Common Reference String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597535" y="1637665"/>
            <a:ext cx="11955780" cy="489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98450" y="7303770"/>
            <a:ext cx="12445365" cy="10306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90" y="6964680"/>
            <a:ext cx="13006705" cy="19989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sym typeface="Helvetica Neue Medium" panose="02000503000000020004"/>
              </a:rPr>
              <a:t>   </a:t>
            </a:r>
            <a:r>
              <a:rPr kumimoji="0" sz="1800" b="0" i="0" u="none" strike="noStrike" cap="none" spc="0" normalizeH="0" baseline="0">
                <a:sym typeface="Helvetica Neue Medium" panose="02000503000000020004"/>
              </a:rPr>
              <a:t>Step1: </a:t>
            </a:r>
            <a:r>
              <a:rPr kumimoji="0" sz="1800" b="0" i="0" u="sng" strike="noStrike" cap="none" spc="0" normalizeH="0" baseline="0">
                <a:sym typeface="Helvetica Neue Medium" panose="02000503000000020004"/>
              </a:rPr>
              <a:t>Perform hash operation on the data block,</a:t>
            </a:r>
            <a:r>
              <a:rPr kumimoji="0" sz="1800" b="0" i="0" u="none" strike="noStrike" cap="none" spc="0" normalizeH="0" baseline="0">
                <a:sym typeface="Helvetica Neue Medium" panose="02000503000000020004"/>
              </a:rPr>
              <a:t> Hash=Hash(L1), Hash=Hash(L1)</a:t>
            </a:r>
            <a:endParaRPr kumimoji="0" sz="1800" b="0" i="0" u="none" strike="noStrike" cap="none" spc="0" normalizeH="0" baseline="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sym typeface="Helvetica Neue Medium" panose="02000503000000020004"/>
              </a:rPr>
              <a:t>step2: Do hash operation on Hash 0-0 and Hash 0-1, Hash 0=Hash(L1)+Hash(L2)</a:t>
            </a:r>
            <a:endParaRPr kumimoji="0" sz="1800" b="0" i="0" u="none" strike="noStrike" cap="none" spc="0" normalizeH="0" baseline="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>
                <a:sym typeface="Helvetica Neue Medium" panose="02000503000000020004"/>
              </a:rPr>
              <a:t>  </a:t>
            </a:r>
            <a:r>
              <a:rPr lang="zh-CN" altLang="en-US" sz="1800">
                <a:sym typeface="Helvetica Neue Medium" panose="02000503000000020004"/>
              </a:rPr>
              <a:t>step3: Do hash operation on Hash 0 and Hash 1, Top Hash = Hash (0) + Hash (1)</a:t>
            </a:r>
            <a:endParaRPr lang="zh-CN" altLang="en-US" sz="18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800">
              <a:sym typeface="Helvetica Neue Medium" panose="020005030000000200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7940" y="950595"/>
            <a:ext cx="12992735" cy="7727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sz="3200"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3200">
                <a:sym typeface="Helvetica Neue Medium" panose="02000503000000020004"/>
              </a:rPr>
              <a:t>How to create a Merkle Tree</a:t>
            </a:r>
            <a:r>
              <a:rPr lang="zh-CN" altLang="en-US" sz="3200">
                <a:sym typeface="Helvetica Neue Medium" panose="02000503000000020004"/>
              </a:rPr>
              <a:t>？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6" name="造成交易所暴雷的两种情况"/>
          <p:cNvSpPr txBox="1"/>
          <p:nvPr>
            <p:custDataLst>
              <p:tags r:id="rId3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/>
          <p:nvPr>
            <p:ph type="body" sz="quarter" idx="1"/>
          </p:nvPr>
        </p:nvSpPr>
        <p:spPr>
          <a:xfrm>
            <a:off x="57785" y="7108825"/>
            <a:ext cx="12643485" cy="1544955"/>
          </a:xfrm>
        </p:spPr>
        <p:txBody>
          <a:bodyPr>
            <a:noAutofit/>
          </a:bodyPr>
          <a:p>
            <a:r>
              <a:rPr sz="1800"/>
              <a:t>Why can CEX using Merkle Tree prove that the total liability data is authentic?</a:t>
            </a:r>
            <a:endParaRPr sz="1800"/>
          </a:p>
          <a:p>
            <a:endParaRPr lang="en-US" altLang="zh-CN" sz="1500"/>
          </a:p>
          <a:p>
            <a:r>
              <a:rPr lang="en-US" altLang="zh-CN" sz="1500"/>
              <a:t>For each user's balance (leaf nodes of the Merkle tree), we will ensure:</a:t>
            </a:r>
            <a:endParaRPr lang="en-US" altLang="zh-CN" sz="1500"/>
          </a:p>
          <a:p>
            <a:endParaRPr lang="en-US" altLang="zh-CN" sz="1500"/>
          </a:p>
          <a:p>
            <a:pPr marL="457200" lvl="1" indent="457200" algn="l"/>
            <a:r>
              <a:rPr lang="en-US" altLang="zh-CN" sz="1500"/>
              <a:t>1:Each user's asset balance is included in the sum of the user's net balance on the exchange.</a:t>
            </a:r>
            <a:endParaRPr lang="en-US" altLang="zh-CN" sz="1500"/>
          </a:p>
          <a:p>
            <a:pPr marL="914400" lvl="2" indent="0" algn="l">
              <a:buNone/>
            </a:pPr>
            <a:r>
              <a:rPr lang="en-US" altLang="zh-CN" sz="1500">
                <a:solidFill>
                  <a:srgbClr val="000000"/>
                </a:solidFill>
                <a:sym typeface="+mn-ea"/>
              </a:rPr>
              <a:t>2:The user's total </a:t>
            </a:r>
            <a:r>
              <a:rPr lang="en-US" altLang="zh-CN" sz="1500" u="sng">
                <a:sym typeface="+mn-ea"/>
              </a:rPr>
              <a:t>net balance</a:t>
            </a:r>
            <a:r>
              <a:rPr lang="en-US" altLang="zh-CN" sz="1500">
                <a:sym typeface="+mn-ea"/>
              </a:rPr>
              <a:t> is greater than or equal to zero.	</a:t>
            </a:r>
            <a:endParaRPr lang="en-US" altLang="zh-CN" sz="1500"/>
          </a:p>
          <a:p>
            <a:pPr marL="457200" lvl="1" indent="457200" algn="l"/>
            <a:r>
              <a:rPr lang="en-US" altLang="zh-CN" sz="1500"/>
              <a:t>3、Changes to the root of the Merkle tree are valid (i.e. information cannot be falsified) after the user information has 		been updated to the leaf node hash.</a:t>
            </a:r>
            <a:endParaRPr lang="en-US" altLang="zh-CN" sz="15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5870" y="803910"/>
            <a:ext cx="10006965" cy="62471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25170" y="1238885"/>
            <a:ext cx="3921760" cy="92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Root Data Total Liabilities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15860" y="1637030"/>
            <a:ext cx="5444490" cy="86423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Each link generates a hash value. All hash values ​​can be verified.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02850" y="1309370"/>
            <a:ext cx="1572260" cy="3784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Merkle Root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37905" y="3293745"/>
            <a:ext cx="4165600" cy="655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Submit verification hash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up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98660" y="5354320"/>
            <a:ext cx="2160270" cy="3784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user assets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2" name="流程图: 终止 11"/>
          <p:cNvSpPr/>
          <p:nvPr/>
        </p:nvSpPr>
        <p:spPr>
          <a:xfrm>
            <a:off x="2181860" y="5236845"/>
            <a:ext cx="1007745" cy="477520"/>
          </a:xfrm>
          <a:prstGeom prst="flowChartTerminator">
            <a:avLst/>
          </a:pr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accoun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1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3" name="流程图: 终止 12"/>
          <p:cNvSpPr/>
          <p:nvPr>
            <p:custDataLst>
              <p:tags r:id="rId3"/>
            </p:custDataLst>
          </p:nvPr>
        </p:nvSpPr>
        <p:spPr>
          <a:xfrm>
            <a:off x="4125595" y="5236845"/>
            <a:ext cx="1007745" cy="477520"/>
          </a:xfrm>
          <a:prstGeom prst="flowChartTerminator">
            <a:avLst/>
          </a:pr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accoun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2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4" name="流程图: 终止 13"/>
          <p:cNvSpPr/>
          <p:nvPr>
            <p:custDataLst>
              <p:tags r:id="rId4"/>
            </p:custDataLst>
          </p:nvPr>
        </p:nvSpPr>
        <p:spPr>
          <a:xfrm>
            <a:off x="5998210" y="5236845"/>
            <a:ext cx="1007745" cy="477520"/>
          </a:xfrm>
          <a:prstGeom prst="flowChartTerminator">
            <a:avLst/>
          </a:pr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accoun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3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5" name="流程图: 终止 14"/>
          <p:cNvSpPr/>
          <p:nvPr>
            <p:custDataLst>
              <p:tags r:id="rId5"/>
            </p:custDataLst>
          </p:nvPr>
        </p:nvSpPr>
        <p:spPr>
          <a:xfrm>
            <a:off x="7917180" y="5236845"/>
            <a:ext cx="1007745" cy="477520"/>
          </a:xfrm>
          <a:prstGeom prst="flowChartTerminator">
            <a:avLst/>
          </a:pr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accoun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4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6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7" name="造成交易所暴雷的两种情况"/>
          <p:cNvSpPr txBox="1"/>
          <p:nvPr>
            <p:custDataLst>
              <p:tags r:id="rId7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sp>
        <p:nvSpPr>
          <p:cNvPr id="6" name="文本框 5"/>
          <p:cNvSpPr txBox="1"/>
          <p:nvPr/>
        </p:nvSpPr>
        <p:spPr>
          <a:xfrm>
            <a:off x="21590" y="8981440"/>
            <a:ext cx="12982575" cy="909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2000">
                <a:sym typeface="+mn-ea"/>
              </a:rPr>
              <a:t>Merkle proof is to </a:t>
            </a:r>
            <a:r>
              <a:rPr sz="2000" u="sng">
                <a:sym typeface="+mn-ea"/>
              </a:rPr>
              <a:t>connect the sub-hash </a:t>
            </a:r>
            <a:r>
              <a:rPr sz="2000">
                <a:sym typeface="+mn-ea"/>
              </a:rPr>
              <a:t> and  </a:t>
            </a:r>
            <a:r>
              <a:rPr sz="2000" u="sng">
                <a:sym typeface="+mn-ea"/>
              </a:rPr>
              <a:t>calculate the hash </a:t>
            </a:r>
            <a:r>
              <a:rPr lang="en-US" sz="2000" u="sng">
                <a:sym typeface="+mn-ea"/>
              </a:rPr>
              <a:t>value </a:t>
            </a:r>
            <a:r>
              <a:rPr sz="2000" u="sng">
                <a:sym typeface="+mn-ea"/>
              </a:rPr>
              <a:t>recursively until the root hash value is obtained as the public key.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sng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占位符 6" descr="图片占位符 6"/>
          <p:cNvPicPr>
            <a:picLocks noChangeAspect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41680" y="2284730"/>
            <a:ext cx="11299191" cy="6420485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3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占位符 4" descr="图片占位符 4"/>
          <p:cNvPicPr>
            <a:picLocks noChangeAspect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525780" y="1132205"/>
            <a:ext cx="11762106" cy="7114541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3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sp>
        <p:nvSpPr>
          <p:cNvPr id="161" name="文本占位符 3"/>
          <p:cNvSpPr txBox="1"/>
          <p:nvPr>
            <p:ph type="body" sz="quarter" idx="1"/>
            <p:custDataLst>
              <p:tags r:id="rId4"/>
            </p:custDataLst>
          </p:nvPr>
        </p:nvSpPr>
        <p:spPr>
          <a:xfrm>
            <a:off x="1245870" y="8404860"/>
            <a:ext cx="10464800" cy="1130300"/>
          </a:xfrm>
          <a:prstGeom prst="rect">
            <a:avLst/>
          </a:prstGeom>
        </p:spPr>
        <p:txBody>
          <a:bodyPr/>
          <a:p>
            <a:pPr defTabSz="554990">
              <a:lnSpc>
                <a:spcPct val="80000"/>
              </a:lnSpc>
              <a:defRPr sz="2565"/>
            </a:pPr>
            <a:r>
              <a:t>A new innovative,accurate,verifiable,secure way to show the total amount of user-assets held by exchange</a:t>
            </a:r>
            <a:endParaRPr sz="2850"/>
          </a:p>
          <a:p>
            <a:pPr defTabSz="554990">
              <a:lnSpc>
                <a:spcPct val="80000"/>
              </a:lnSpc>
              <a:defRPr sz="2565"/>
            </a:pPr>
            <a:r>
              <a:t> without revealing private information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截屏2023-05-25 下午4.48.12.png" descr="截屏2023-05-25 下午4.48.1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050" y="674564"/>
            <a:ext cx="7645401" cy="7810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8" name="Web structure"/>
          <p:cNvSpPr txBox="1"/>
          <p:nvPr/>
        </p:nvSpPr>
        <p:spPr>
          <a:xfrm>
            <a:off x="3191255" y="7986369"/>
            <a:ext cx="215188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r>
              <a:t>Web structure</a:t>
            </a: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3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轻点两下来编辑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71" name="轻点两下来编辑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pic>
        <p:nvPicPr>
          <p:cNvPr id="172" name="截屏2023-05-25 下午4.49.51.png" descr="截屏2023-05-25 下午4.49.5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528" y="660289"/>
            <a:ext cx="12738102" cy="7937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3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4" name="造成交易所暴雷的两种情况"/>
          <p:cNvSpPr txBox="1"/>
          <p:nvPr>
            <p:custDataLst>
              <p:tags r:id="rId2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결론</a:t>
            </a:r>
            <a:endParaRPr lang="ko-KR" altLang="en-US" sz="5400"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85090" y="871220"/>
            <a:ext cx="12913360" cy="8808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" name="造成交易所暴雷的两种情况"/>
          <p:cNvSpPr txBox="1"/>
          <p:nvPr>
            <p:custDataLst>
              <p:tags r:id="rId1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sz="5400"/>
              <a:t>배</a:t>
            </a:r>
            <a:r>
              <a:rPr lang="ko-KR" sz="5400"/>
              <a:t>경</a:t>
            </a:r>
            <a:endParaRPr lang="ko-KR" sz="5400"/>
          </a:p>
        </p:txBody>
      </p:sp>
      <p:sp>
        <p:nvSpPr>
          <p:cNvPr id="125" name="第一种：被黑客盗币（安全问题）…"/>
          <p:cNvSpPr txBox="1"/>
          <p:nvPr>
            <p:ph type="body" idx="1"/>
            <p:custDataLst>
              <p:tags r:id="rId2"/>
            </p:custDataLst>
          </p:nvPr>
        </p:nvSpPr>
        <p:spPr>
          <a:xfrm>
            <a:off x="21590" y="3724910"/>
            <a:ext cx="12952095" cy="1151890"/>
          </a:xfrm>
          <a:prstGeom prst="rect">
            <a:avLst/>
          </a:prstGeom>
        </p:spPr>
        <p:txBody>
          <a:bodyPr>
            <a:noAutofit/>
          </a:bodyPr>
          <a:p>
            <a:pPr algn="l"/>
            <a:r>
              <a:rPr lang="en-US" altLang="ko-KR" sz="2800"/>
              <a:t>2.</a:t>
            </a:r>
            <a:r>
              <a:rPr lang="ko-KR" altLang="en-US" sz="2800"/>
              <a:t>거액의</a:t>
            </a:r>
            <a:r>
              <a:rPr lang="en-US" altLang="ko-KR" sz="2800"/>
              <a:t> </a:t>
            </a:r>
            <a:r>
              <a:rPr lang="ko-KR" altLang="en-US" sz="2800"/>
              <a:t>손실</a:t>
            </a:r>
            <a:r>
              <a:rPr lang="zh-CN" altLang="ko-KR" sz="2800"/>
              <a:t>（</a:t>
            </a:r>
            <a:r>
              <a:rPr sz="2000">
                <a:sym typeface="+mn-ea"/>
              </a:rPr>
              <a:t>막대한 손실을 초래하는 고객 자산의 유용</a:t>
            </a:r>
            <a:endParaRPr sz="2000">
              <a:sym typeface="+mn-ea"/>
            </a:endParaRPr>
          </a:p>
          <a:p>
            <a:pPr algn="l"/>
            <a:r>
              <a:rPr lang="en-US" sz="2000">
                <a:sym typeface="+mn-ea"/>
              </a:rPr>
              <a:t>Misappropriation of client assets resulting in huge losses </a:t>
            </a:r>
            <a:r>
              <a:rPr lang="ko-KR" altLang="en-US" sz="2000">
                <a:sym typeface="+mn-ea"/>
              </a:rPr>
              <a:t>예</a:t>
            </a:r>
            <a:r>
              <a:rPr lang="en-US" altLang="ko-KR" sz="2000">
                <a:sym typeface="+mn-ea"/>
              </a:rPr>
              <a:t>:</a:t>
            </a:r>
            <a:r>
              <a:rPr sz="2000">
                <a:sym typeface="+mn-ea"/>
              </a:rPr>
              <a:t>FTX exchange</a:t>
            </a:r>
            <a:r>
              <a:rPr sz="2800">
                <a:sym typeface="+mn-ea"/>
              </a:rPr>
              <a:t>）</a:t>
            </a:r>
            <a:endParaRPr lang="en-US" altLang="ko-KR" sz="2800" u="sng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15" y="1852930"/>
            <a:ext cx="1299908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ym typeface="+mn-ea"/>
              </a:rPr>
              <a:t>1.</a:t>
            </a:r>
            <a:r>
              <a:rPr lang="ko-KR" altLang="en-US">
                <a:sym typeface="+mn-ea"/>
              </a:rPr>
              <a:t>보안문제</a:t>
            </a:r>
            <a:r>
              <a:rPr lang="en-US" altLang="ko-KR">
                <a:sym typeface="+mn-ea"/>
              </a:rPr>
              <a:t>(</a:t>
            </a:r>
            <a:r>
              <a:rPr lang="en-US" altLang="ko-KR" sz="2000">
                <a:sym typeface="+mn-ea"/>
              </a:rPr>
              <a:t>해커가 훔친 디지털 통화</a:t>
            </a:r>
            <a:r>
              <a:rPr lang="en-US" altLang="ko-KR">
                <a:sym typeface="+mn-ea"/>
              </a:rPr>
              <a:t>)</a:t>
            </a:r>
            <a:endParaRPr lang="en-US" altLang="ko-KR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" name="造成交易所暴雷的两种情况"/>
          <p:cNvSpPr txBox="1"/>
          <p:nvPr>
            <p:custDataLst>
              <p:tags r:id="rId1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sz="5400"/>
              <a:t>배</a:t>
            </a:r>
            <a:r>
              <a:rPr lang="ko-KR" sz="5400"/>
              <a:t>경</a:t>
            </a:r>
            <a:endParaRPr lang="ko-KR" sz="5400"/>
          </a:p>
        </p:txBody>
      </p:sp>
      <p:cxnSp>
        <p:nvCxnSpPr>
          <p:cNvPr id="3" name="直接连接符 2"/>
          <p:cNvCxnSpPr/>
          <p:nvPr/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8" name="被黑客盗币（安全问题）"/>
          <p:cNvSpPr txBox="1"/>
          <p:nvPr>
            <p:ph type="title"/>
            <p:custDataLst>
              <p:tags r:id="rId2"/>
            </p:custDataLst>
          </p:nvPr>
        </p:nvSpPr>
        <p:spPr>
          <a:xfrm>
            <a:off x="51435" y="1276985"/>
            <a:ext cx="13004165" cy="647065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4200"/>
              </a:spcBef>
              <a:buSzPct val="145000"/>
              <a:buChar char="•"/>
              <a:defRPr sz="32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marL="0" indent="0">
              <a:buNone/>
            </a:pPr>
            <a:r>
              <a:rPr lang="en-US" altLang="ko-KR">
                <a:sym typeface="+mn-ea"/>
              </a:rPr>
              <a:t>해커가 훔친 디지털 통화</a:t>
            </a:r>
            <a:endParaRPr lang="en-US" altLang="ko-KR">
              <a:sym typeface="+mn-ea"/>
            </a:endParaRPr>
          </a:p>
        </p:txBody>
      </p:sp>
      <p:pic>
        <p:nvPicPr>
          <p:cNvPr id="130" name="截屏2023-05-29 下午4.40.47.png" descr="截屏2023-05-29 下午4.40.47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50" y="2500630"/>
            <a:ext cx="6515101" cy="6400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图像" descr="图像"/>
          <p:cNvPicPr>
            <a:picLocks noChangeAspect="1"/>
          </p:cNvPicPr>
          <p:nvPr>
            <p:ph type="pic" idx="13"/>
            <p:custDataLst>
              <p:tags r:id="rId5"/>
            </p:custDataLst>
          </p:nvPr>
        </p:nvPicPr>
        <p:blipFill>
          <a:blip r:embed="rId6"/>
          <a:srcRect b="8640"/>
          <a:stretch>
            <a:fillRect/>
          </a:stretch>
        </p:blipFill>
        <p:spPr>
          <a:xfrm>
            <a:off x="6571439" y="2573082"/>
            <a:ext cx="6432902" cy="6269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" name="造成交易所暴雷的两种情况"/>
          <p:cNvSpPr txBox="1"/>
          <p:nvPr>
            <p:custDataLst>
              <p:tags r:id="rId1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sz="5400"/>
              <a:t>배</a:t>
            </a:r>
            <a:r>
              <a:rPr lang="ko-KR" sz="5400"/>
              <a:t>경</a:t>
            </a:r>
            <a:endParaRPr lang="ko-KR" sz="5400"/>
          </a:p>
        </p:txBody>
      </p:sp>
      <p:cxnSp>
        <p:nvCxnSpPr>
          <p:cNvPr id="3" name="直接连接符 2"/>
          <p:cNvCxnSpPr/>
          <p:nvPr/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8" name="被黑客盗币（安全问题）"/>
          <p:cNvSpPr txBox="1"/>
          <p:nvPr>
            <p:ph type="title"/>
            <p:custDataLst>
              <p:tags r:id="rId2"/>
            </p:custDataLst>
          </p:nvPr>
        </p:nvSpPr>
        <p:spPr>
          <a:xfrm>
            <a:off x="-60960" y="1276985"/>
            <a:ext cx="13116560" cy="647065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4200"/>
              </a:spcBef>
              <a:buSzPct val="145000"/>
              <a:buChar char="•"/>
              <a:defRPr sz="32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marL="0" indent="0">
              <a:buNone/>
            </a:pPr>
            <a:r>
              <a:rPr>
                <a:sym typeface="+mn-ea"/>
              </a:rPr>
              <a:t>막대한 손실을 초래하는 고객 자산의 유용</a:t>
            </a:r>
            <a:endParaRPr lang="en-US" altLang="ko-KR">
              <a:sym typeface="+mn-ea"/>
            </a:endParaRPr>
          </a:p>
        </p:txBody>
      </p:sp>
      <p:pic>
        <p:nvPicPr>
          <p:cNvPr id="132" name="图像" descr="图像"/>
          <p:cNvPicPr>
            <a:picLocks noChangeAspect="1"/>
          </p:cNvPicPr>
          <p:nvPr>
            <p:ph type="pic" idx="13"/>
            <p:custDataLst>
              <p:tags r:id="rId3"/>
            </p:custDataLst>
          </p:nvPr>
        </p:nvPicPr>
        <p:blipFill>
          <a:blip r:embed="rId4"/>
          <a:srcRect t="962" b="962"/>
          <a:stretch>
            <a:fillRect/>
          </a:stretch>
        </p:blipFill>
        <p:spPr>
          <a:xfrm>
            <a:off x="7252970" y="2524760"/>
            <a:ext cx="5775960" cy="5198110"/>
          </a:xfrm>
          <a:prstGeom prst="rect">
            <a:avLst/>
          </a:prstGeom>
        </p:spPr>
      </p:pic>
      <p:pic>
        <p:nvPicPr>
          <p:cNvPr id="6" name="截屏2023-05-29 下午4.54.47.png" descr="截屏2023-05-29 下午4.54.47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2523490"/>
            <a:ext cx="6438900" cy="519938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" name="造成交易所暴雷的两种情况"/>
          <p:cNvSpPr txBox="1"/>
          <p:nvPr>
            <p:custDataLst>
              <p:tags r:id="rId1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zh-CN" altLang="en-US" sz="5400">
                <a:sym typeface="+mn-ea"/>
              </a:rPr>
              <a:t>구성원별 역할</a:t>
            </a:r>
            <a:endParaRPr lang="ko-KR" sz="5400"/>
          </a:p>
        </p:txBody>
      </p:sp>
      <p:cxnSp>
        <p:nvCxnSpPr>
          <p:cNvPr id="3" name="直接连接符 2"/>
          <p:cNvCxnSpPr/>
          <p:nvPr/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6" name="图片 5" descr="截屏2023-06-04 下午4.42.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0165" y="2425700"/>
            <a:ext cx="12985750" cy="4901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" name="造成交易所暴雷的两种情况"/>
          <p:cNvSpPr txBox="1"/>
          <p:nvPr>
            <p:custDataLst>
              <p:tags r:id="rId1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cxnSp>
        <p:nvCxnSpPr>
          <p:cNvPr id="3" name="直接连接符 2"/>
          <p:cNvCxnSpPr/>
          <p:nvPr/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5" name="图片占位符 4"/>
          <p:cNvPicPr>
            <a:picLocks noChangeAspect="1"/>
          </p:cNvPicPr>
          <p:nvPr>
            <p:ph type="pic" idx="13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6425" y="958215"/>
            <a:ext cx="6621780" cy="751776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414270" y="8405178"/>
            <a:ext cx="250444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index page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7" name="图片占位符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98210" y="957580"/>
            <a:ext cx="7431405" cy="75076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占位符 7"/>
          <p:cNvSpPr/>
          <p:nvPr>
            <p:ph type="body" sz="quarter" idx="1"/>
            <p:custDataLst>
              <p:tags r:id="rId7"/>
            </p:custDataLst>
          </p:nvPr>
        </p:nvSpPr>
        <p:spPr>
          <a:xfrm>
            <a:off x="5540375" y="8621395"/>
            <a:ext cx="7320915" cy="821055"/>
          </a:xfrm>
        </p:spPr>
        <p:txBody>
          <a:bodyPr/>
          <a:p>
            <a:r>
              <a:rPr lang="zh-CN" altLang="en-US"/>
              <a:t>login page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占位符 4"/>
          <p:cNvPicPr>
            <a:picLocks noChangeAspect="1"/>
          </p:cNvPicPr>
          <p:nvPr>
            <p:ph type="pic" idx="1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" y="1132840"/>
            <a:ext cx="6108700" cy="6073140"/>
          </a:xfrm>
          <a:prstGeom prst="rect">
            <a:avLst/>
          </a:prstGeom>
        </p:spPr>
      </p:pic>
      <p:sp>
        <p:nvSpPr>
          <p:cNvPr id="7" name="文本占位符 6"/>
          <p:cNvSpPr/>
          <p:nvPr>
            <p:ph type="body" sz="quarter" idx="1"/>
            <p:custDataLst>
              <p:tags r:id="rId3"/>
            </p:custDataLst>
          </p:nvPr>
        </p:nvSpPr>
        <p:spPr>
          <a:xfrm>
            <a:off x="-986155" y="7325360"/>
            <a:ext cx="6522720" cy="1130300"/>
          </a:xfrm>
        </p:spPr>
        <p:txBody>
          <a:bodyPr/>
          <a:p>
            <a:r>
              <a:rPr lang="zh-CN" altLang="en-US"/>
              <a:t>login page</a:t>
            </a:r>
            <a:endParaRPr lang="zh-CN" altLang="en-US"/>
          </a:p>
        </p:txBody>
      </p:sp>
      <p:sp>
        <p:nvSpPr>
          <p:cNvPr id="124" name="造成交易所暴雷的两种情况"/>
          <p:cNvSpPr txBox="1"/>
          <p:nvPr>
            <p:custDataLst>
              <p:tags r:id="rId4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2" name="图片占位符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30925" y="1132840"/>
            <a:ext cx="6889750" cy="60731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占位符 6"/>
          <p:cNvSpPr/>
          <p:nvPr>
            <p:custDataLst>
              <p:tags r:id="rId8"/>
            </p:custDataLst>
          </p:nvPr>
        </p:nvSpPr>
        <p:spPr>
          <a:xfrm>
            <a:off x="6236970" y="7397115"/>
            <a:ext cx="6697980" cy="11303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r>
              <a:rPr lang="zh-CN" altLang="en-US"/>
              <a:t>user center pag</a:t>
            </a:r>
            <a:r>
              <a:rPr lang="en-US" altLang="zh-CN"/>
              <a:t>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占位符 4"/>
          <p:cNvPicPr>
            <a:picLocks noChangeAspect="1"/>
          </p:cNvPicPr>
          <p:nvPr>
            <p:ph type="pic" idx="1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2555" y="1065530"/>
            <a:ext cx="6574790" cy="6384925"/>
          </a:xfrm>
          <a:prstGeom prst="rect">
            <a:avLst/>
          </a:prstGeom>
        </p:spPr>
      </p:pic>
      <p:sp>
        <p:nvSpPr>
          <p:cNvPr id="6" name="文本占位符 3"/>
          <p:cNvSpPr/>
          <p:nvPr>
            <p:custDataLst>
              <p:tags r:id="rId3"/>
            </p:custDataLst>
          </p:nvPr>
        </p:nvSpPr>
        <p:spPr>
          <a:xfrm>
            <a:off x="165735" y="7671435"/>
            <a:ext cx="5507355" cy="11303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normAutofit fontScale="9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 panose="02000503000000020004"/>
              </a:defRPr>
            </a:lvl9pPr>
          </a:lstStyle>
          <a:p>
            <a:r>
              <a:rPr lang="zh-CN" altLang="en-US"/>
              <a:t>real time trade system</a:t>
            </a:r>
            <a:endParaRPr lang="zh-CN" altLang="en-US"/>
          </a:p>
          <a:p>
            <a:r>
              <a:rPr lang="ko-KR" altLang="zh-CN"/>
              <a:t>실시간</a:t>
            </a:r>
            <a:r>
              <a:rPr lang="en-US" altLang="ko-KR"/>
              <a:t> </a:t>
            </a:r>
            <a:r>
              <a:rPr lang="ko-KR" altLang="en-US"/>
              <a:t>거래</a:t>
            </a:r>
            <a:r>
              <a:rPr lang="en-US" altLang="ko-KR"/>
              <a:t> </a:t>
            </a:r>
            <a:r>
              <a:rPr lang="ko-KR" altLang="en-US"/>
              <a:t>시스템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124" name="造成交易所暴雷的两种情况"/>
          <p:cNvSpPr txBox="1"/>
          <p:nvPr>
            <p:custDataLst>
              <p:tags r:id="rId4"/>
            </p:custDataLst>
          </p:nvPr>
        </p:nvSpPr>
        <p:spPr>
          <a:xfrm>
            <a:off x="22225" y="-19685"/>
            <a:ext cx="12998450" cy="7683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80000"/>
          </a:bodyPr>
          <a:lstStyle>
            <a:lvl1pPr>
              <a:defRPr sz="4000">
                <a:latin typeface="+mj-lt"/>
                <a:ea typeface="+mj-ea"/>
                <a:cs typeface="+mj-cs"/>
                <a:sym typeface="Helvetica Neue" panose="02000503000000020004"/>
              </a:defRPr>
            </a:lvl1pPr>
          </a:lstStyle>
          <a:p>
            <a:pPr algn="l"/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구현</a:t>
            </a:r>
            <a:r>
              <a:rPr lang="en-US" altLang="ko-KR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</a:t>
            </a:r>
            <a:r>
              <a:rPr lang="ko-KR" altLang="en-US" sz="540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내용</a:t>
            </a:r>
            <a:endParaRPr lang="ko-KR" sz="5400"/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22225" y="844550"/>
            <a:ext cx="13033375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2" name="图片占位符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98895" y="1089660"/>
            <a:ext cx="6621780" cy="64160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文本占位符 8"/>
          <p:cNvSpPr/>
          <p:nvPr>
            <p:ph type="body" sz="quarter" idx="1"/>
            <p:custDataLst>
              <p:tags r:id="rId8"/>
            </p:custDataLst>
          </p:nvPr>
        </p:nvSpPr>
        <p:spPr>
          <a:xfrm>
            <a:off x="6286500" y="7829550"/>
            <a:ext cx="6484620" cy="1085215"/>
          </a:xfrm>
        </p:spPr>
        <p:txBody>
          <a:bodyPr>
            <a:normAutofit lnSpcReduction="20000"/>
          </a:bodyPr>
          <a:p>
            <a:r>
              <a:rPr lang="zh-CN" altLang="en-US"/>
              <a:t>coins price showing</a:t>
            </a:r>
            <a:endParaRPr lang="zh-CN" altLang="en-US"/>
          </a:p>
          <a:p>
            <a:r>
              <a:rPr lang="ko-KR" altLang="zh-CN"/>
              <a:t>실시간</a:t>
            </a:r>
            <a:r>
              <a:rPr lang="en-US" altLang="ko-KR"/>
              <a:t> </a:t>
            </a:r>
            <a:r>
              <a:rPr lang="ko-KR" altLang="en-US"/>
              <a:t>코인</a:t>
            </a:r>
            <a:r>
              <a:rPr lang="en-US" altLang="ko-KR"/>
              <a:t> </a:t>
            </a:r>
            <a:r>
              <a:rPr lang="ko-KR" altLang="en-US"/>
              <a:t>가</a:t>
            </a:r>
            <a:r>
              <a:rPr lang="ko-KR" altLang="en-US" u="sng"/>
              <a:t>격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PP_MARK_KEY" val="af5797b0-936a-4138-9925-2b4e71ede661"/>
  <p:tag name="COMMONDATA" val="eyJoZGlkIjoiY2QxYjExNWFmMjFkMzQwMjg4MjIzOGFkYTZmOGM0YTc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5577</Words>
  <Application>WPS 演示</Application>
  <PresentationFormat/>
  <Paragraphs>289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宋体</vt:lpstr>
      <vt:lpstr>Wingdings</vt:lpstr>
      <vt:lpstr>Helvetica Neue Medium</vt:lpstr>
      <vt:lpstr>Helvetica Neue Light</vt:lpstr>
      <vt:lpstr>Helvetica Neue</vt:lpstr>
      <vt:lpstr>Helvetica Neue Thin</vt:lpstr>
      <vt:lpstr>Corbel</vt:lpstr>
      <vt:lpstr>Helvetica Light</vt:lpstr>
      <vt:lpstr>BatangChe</vt:lpstr>
      <vt:lpstr>微软雅黑</vt:lpstr>
      <vt:lpstr>Arial Unicode MS</vt:lpstr>
      <vt:lpstr>Helvetica</vt:lpstr>
      <vt:lpstr>Helvetica Neue</vt:lpstr>
      <vt:lpstr>White</vt:lpstr>
      <vt:lpstr>PowerPoint 演示文稿</vt:lpstr>
      <vt:lpstr>PowerPoint 演示文稿</vt:lpstr>
      <vt:lpstr>PowerPoint 演示文稿</vt:lpstr>
      <vt:lpstr>해커가 훔친 디지털 통화</vt:lpstr>
      <vt:lpstr>막대한 손실을 초래하는 고객 자산의 유용</vt:lpstr>
      <vt:lpstr>PowerPoint 演示文稿</vt:lpstr>
      <vt:lpstr>PowerPoint 演示文稿</vt:lpstr>
      <vt:lpstr>PowerPoint 演示文稿</vt:lpstr>
      <vt:lpstr>PowerPoint 演示文稿</vt:lpstr>
      <vt:lpstr>proof</vt:lpstr>
      <vt:lpstr>PowerPoint 演示文稿</vt:lpstr>
      <vt:lpstr>PowerPoint 演示文稿</vt:lpstr>
      <vt:lpstr>PowerPoint 演示文稿</vt:lpstr>
      <vt:lpstr>If this function is a hash algorithm, then any file can be input to get the corresponding hash value.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傻儿吧叽m</cp:lastModifiedBy>
  <cp:revision>67</cp:revision>
  <dcterms:created xsi:type="dcterms:W3CDTF">2023-06-04T09:22:00Z</dcterms:created>
  <dcterms:modified xsi:type="dcterms:W3CDTF">2023-06-19T14:44:19Z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1A20672FEEAE47D2BA6CCCAF0EFAE60C_13</vt:lpwstr>
  </property>
  <property fmtid="{D5CDD505-2E9C-101B-9397-08002B2CF9AE}" pid="3" name="KSOProductBuildVer">
    <vt:lpwstr>2052-11.1.0.14036</vt:lpwstr>
  </property>
</Properties>
</file>